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71" r:id="rId9"/>
    <p:sldId id="275" r:id="rId10"/>
    <p:sldId id="272" r:id="rId11"/>
    <p:sldId id="266" r:id="rId12"/>
    <p:sldId id="267" r:id="rId13"/>
  </p:sldIdLst>
  <p:sldSz cx="10080625" cy="7559675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5pPr>
    <a:lvl6pPr marL="22860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6pPr>
    <a:lvl7pPr marL="27432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7pPr>
    <a:lvl8pPr marL="32004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8pPr>
    <a:lvl9pPr marL="36576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12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19675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5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08713" cy="451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639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639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639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639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C200A524-3EB4-ED44-8510-76CAC41DE6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158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4884897-0101-6546-A55F-A086FDD5798B}" type="slidenum">
              <a:rPr lang="en-US"/>
              <a:pPr/>
              <a:t>1</a:t>
            </a:fld>
            <a:endParaRPr lang="en-US"/>
          </a:p>
        </p:txBody>
      </p:sp>
      <p:sp>
        <p:nvSpPr>
          <p:cNvPr id="194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94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B662231-BFDA-AD40-9417-82F6043CABD2}" type="slidenum">
              <a:rPr lang="en-US"/>
              <a:pPr/>
              <a:t>2</a:t>
            </a:fld>
            <a:endParaRPr lang="en-US"/>
          </a:p>
        </p:txBody>
      </p:sp>
      <p:sp>
        <p:nvSpPr>
          <p:cNvPr id="2048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048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0022395-0652-A44F-80B7-E1B8FA885D0A}" type="slidenum">
              <a:rPr lang="en-US"/>
              <a:pPr/>
              <a:t>3</a:t>
            </a:fld>
            <a:endParaRPr lang="en-US"/>
          </a:p>
        </p:txBody>
      </p:sp>
      <p:sp>
        <p:nvSpPr>
          <p:cNvPr id="2150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150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0B402D-3CFB-614D-92BC-1AE7DCE0327F}" type="slidenum">
              <a:rPr lang="en-US"/>
              <a:pPr/>
              <a:t>4</a:t>
            </a:fld>
            <a:endParaRPr lang="en-US"/>
          </a:p>
        </p:txBody>
      </p:sp>
      <p:sp>
        <p:nvSpPr>
          <p:cNvPr id="2252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53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4CAB507-600E-354A-A935-95E920D411BD}" type="slidenum">
              <a:rPr lang="en-US"/>
              <a:pPr/>
              <a:t>5</a:t>
            </a:fld>
            <a:endParaRPr lang="en-US"/>
          </a:p>
        </p:txBody>
      </p:sp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3188" y="763588"/>
            <a:ext cx="5019675" cy="37655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1888" cy="45196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4BA1CB9-8BB9-AF4A-B145-5D69A32DD2CB}" type="slidenum">
              <a:rPr lang="en-US"/>
              <a:pPr/>
              <a:t>6</a:t>
            </a:fld>
            <a:endParaRPr lang="en-US"/>
          </a:p>
        </p:txBody>
      </p:sp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4438" cy="37671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3475" cy="4521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727C008-9087-F54C-91C2-6A0C92FAA6D5}" type="slidenum">
              <a:rPr lang="en-US"/>
              <a:pPr/>
              <a:t>9</a:t>
            </a:fld>
            <a:endParaRPr lang="en-US"/>
          </a:p>
        </p:txBody>
      </p:sp>
      <p:sp>
        <p:nvSpPr>
          <p:cNvPr id="2764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4438" cy="37671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765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3475" cy="4521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F03D997-868F-7249-87F3-34AD9E5974F0}" type="slidenum">
              <a:rPr lang="en-US"/>
              <a:pPr/>
              <a:t>11</a:t>
            </a:fld>
            <a:endParaRPr lang="en-US"/>
          </a:p>
        </p:txBody>
      </p:sp>
      <p:sp>
        <p:nvSpPr>
          <p:cNvPr id="2969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6025" cy="37687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969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5063" cy="45227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4B03375-D9F5-CF49-A68A-F845348505A1}" type="slidenum">
              <a:rPr lang="en-US"/>
              <a:pPr/>
              <a:t>12</a:t>
            </a:fld>
            <a:endParaRPr lang="en-US"/>
          </a:p>
        </p:txBody>
      </p:sp>
      <p:sp>
        <p:nvSpPr>
          <p:cNvPr id="3072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4438" cy="37671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072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3475" cy="4521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D9C782F-A8AC-6A48-9450-BFAC7590FC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54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CECB33C-5293-1447-A511-D8B8B2BAD0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872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9325" y="301625"/>
            <a:ext cx="2265363" cy="6446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3687" cy="6446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40E2CBD-3F39-CB4F-9B86-53084355A2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441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1450" cy="12525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503238" y="6886575"/>
            <a:ext cx="2338387" cy="5111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448050" y="6886575"/>
            <a:ext cx="3186113" cy="5111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7227888" y="6886575"/>
            <a:ext cx="2338387" cy="511175"/>
          </a:xfrm>
        </p:spPr>
        <p:txBody>
          <a:bodyPr/>
          <a:lstStyle>
            <a:lvl1pPr>
              <a:defRPr/>
            </a:lvl1pPr>
          </a:lstStyle>
          <a:p>
            <a:fld id="{182F5D70-CB2C-EF4A-8B05-2CAB4E8293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31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F5C7D3E-E8DE-7542-8931-C5C1157646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15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38AE016-F8A2-E145-AA84-7196E88C04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402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4525" cy="4979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0163" y="1768475"/>
            <a:ext cx="4454525" cy="4979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3A8D459-9C2E-7C4C-8FF5-EE7B159C6F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839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DD26946-3B0C-584F-B83D-AB26A5A5A1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3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C83C6F4-D51C-6342-A545-9708CB6D45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926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3C47B01-78E2-3247-97AA-2043BE5C7B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707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E6E8326-2B81-C141-92DD-C9B7E7E0E9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76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A5A548E-B2CD-1047-ADE4-DD8A64DC94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237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1450" cy="125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1450" cy="497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38387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86113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38387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28346B18-2167-6246-9963-4F0B69D31BC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youtu.be/YnQwTS-K6j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52920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6000"/>
              <a:t>The Economy Today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03238" y="1768475"/>
            <a:ext cx="9070975" cy="4989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28080" rIns="0" bIns="0" anchor="ctr"/>
          <a:lstStyle/>
          <a:p>
            <a:pPr indent="-334963" algn="ctr">
              <a:spcAft>
                <a:spcPct val="0"/>
              </a:spcAft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/>
              <a:t>What words come to mind when you hear the word “economy”?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equality world ma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9" y="1646237"/>
            <a:ext cx="10080625" cy="5621337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15912" y="198437"/>
            <a:ext cx="9372600" cy="1447800"/>
          </a:xfrm>
        </p:spPr>
        <p:txBody>
          <a:bodyPr/>
          <a:lstStyle/>
          <a:p>
            <a:r>
              <a:rPr lang="en-US" dirty="0" smtClean="0"/>
              <a:t>Inequality around the world: </a:t>
            </a:r>
            <a:br>
              <a:rPr lang="en-US" dirty="0" smtClean="0"/>
            </a:br>
            <a:r>
              <a:rPr lang="en-US" sz="2800" dirty="0" err="1" smtClean="0"/>
              <a:t>Gini</a:t>
            </a:r>
            <a:r>
              <a:rPr lang="en-US" sz="2800" dirty="0" smtClean="0"/>
              <a:t> </a:t>
            </a:r>
            <a:r>
              <a:rPr lang="en-US" sz="2800" dirty="0" smtClean="0"/>
              <a:t>Coefficient is a way to measure income inequality.</a:t>
            </a:r>
            <a:br>
              <a:rPr lang="en-US" sz="2800" dirty="0" smtClean="0"/>
            </a:br>
            <a:r>
              <a:rPr lang="en-US" sz="2800" dirty="0" smtClean="0"/>
              <a:t>  A higher </a:t>
            </a:r>
            <a:r>
              <a:rPr lang="en-US" sz="2800" dirty="0" err="1" smtClean="0"/>
              <a:t>Gini</a:t>
            </a:r>
            <a:r>
              <a:rPr lang="en-US" sz="2800" dirty="0" smtClean="0"/>
              <a:t> </a:t>
            </a:r>
            <a:r>
              <a:rPr lang="en-US" sz="2800" dirty="0" smtClean="0"/>
              <a:t>number means the country is more unequal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278312" y="6370637"/>
            <a:ext cx="5638800" cy="1299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How does the U.S. compare to other countries around the world?</a:t>
            </a:r>
            <a:br>
              <a:rPr lang="en-US" sz="2800" dirty="0" smtClean="0">
                <a:solidFill>
                  <a:schemeClr val="tx1"/>
                </a:solidFill>
              </a:rPr>
            </a:b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208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67800" cy="12588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So what is the solution?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67800" cy="4986338"/>
          </a:xfrm>
          <a:ln/>
        </p:spPr>
        <p:txBody>
          <a:bodyPr/>
          <a:lstStyle/>
          <a:p>
            <a:pPr indent="-336550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/>
              <a:t>Greater government role?</a:t>
            </a:r>
          </a:p>
          <a:p>
            <a:pPr lvl="1" indent="-279400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/>
              <a:t>- The government should do more to “level the playing field” by offering more assistance to those at the lower </a:t>
            </a:r>
            <a:r>
              <a:rPr lang="en-US" dirty="0" smtClean="0"/>
              <a:t>end and tax those at the upper end.</a:t>
            </a:r>
            <a:endParaRPr lang="en-US" dirty="0"/>
          </a:p>
          <a:p>
            <a:pPr lvl="1" indent="-279400" algn="ctr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4400" dirty="0"/>
              <a:t>OR</a:t>
            </a:r>
          </a:p>
          <a:p>
            <a:pPr indent="-336550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/>
              <a:t>Smaller government role?</a:t>
            </a:r>
          </a:p>
          <a:p>
            <a:pPr lvl="1" indent="-279400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/>
              <a:t>- The government should “get out of the way” to allow the economy to operate on the free </a:t>
            </a:r>
            <a:r>
              <a:rPr lang="en-US" dirty="0" smtClean="0"/>
              <a:t>market.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66212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sz="4400"/>
              <a:t>Extra credit assignment</a:t>
            </a: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503238" y="1768475"/>
            <a:ext cx="9066212" cy="636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28080" rIns="0" bIns="0"/>
          <a:lstStyle>
            <a:lvl1pPr marL="342900" indent="-338138"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1484313" indent="-568325"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>
              <a:spcAft>
                <a:spcPts val="1413"/>
              </a:spcAft>
              <a:buClrTx/>
              <a:buFontTx/>
              <a:buNone/>
            </a:pPr>
            <a:r>
              <a:rPr lang="en-US" sz="3200" dirty="0"/>
              <a:t>Take a copy of the Inequality Pie charts. </a:t>
            </a:r>
            <a:r>
              <a:rPr lang="en-US" sz="3200" dirty="0" smtClean="0"/>
              <a:t> </a:t>
            </a:r>
            <a:r>
              <a:rPr lang="en-US" sz="3200" dirty="0" smtClean="0"/>
              <a:t>S</a:t>
            </a:r>
            <a:r>
              <a:rPr lang="en-US" sz="3200" dirty="0" smtClean="0"/>
              <a:t>hare </a:t>
            </a:r>
            <a:r>
              <a:rPr lang="en-US" sz="3200" dirty="0"/>
              <a:t>this chart with a minimum of 5 people and take a poll by asking them two questions:</a:t>
            </a:r>
          </a:p>
          <a:p>
            <a:pPr lvl="1">
              <a:spcAft>
                <a:spcPts val="1138"/>
              </a:spcAft>
            </a:pPr>
            <a:r>
              <a:rPr lang="en-US" sz="2800" dirty="0"/>
              <a:t>1. Which chart do you think represents the distribution of wealth in the U.S?</a:t>
            </a:r>
          </a:p>
          <a:p>
            <a:pPr lvl="1">
              <a:spcAft>
                <a:spcPts val="1138"/>
              </a:spcAft>
            </a:pPr>
            <a:r>
              <a:rPr lang="en-US" sz="2800" dirty="0"/>
              <a:t>2. Which (of the three charts) represents the country in which you would most like to live?</a:t>
            </a:r>
          </a:p>
          <a:p>
            <a:pPr>
              <a:spcAft>
                <a:spcPts val="1413"/>
              </a:spcAft>
              <a:buClrTx/>
              <a:buFontTx/>
              <a:buNone/>
            </a:pPr>
            <a:r>
              <a:rPr lang="en-US" sz="3200" dirty="0"/>
              <a:t>Record your results in order to share with the </a:t>
            </a:r>
            <a:r>
              <a:rPr lang="en-US" sz="3200" dirty="0" smtClean="0"/>
              <a:t>class. </a:t>
            </a:r>
            <a:endParaRPr lang="en-US" sz="32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38880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Economy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326562" cy="5775325"/>
          </a:xfrm>
          <a:ln/>
        </p:spPr>
        <p:txBody>
          <a:bodyPr/>
          <a:lstStyle/>
          <a:p>
            <a:pPr marL="431800" indent="-315913">
              <a:buClrTx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US" dirty="0"/>
              <a:t>Definition:  The system of the production and distribution of goods and services in an area</a:t>
            </a:r>
          </a:p>
          <a:p>
            <a:pPr marL="431800" indent="-315913">
              <a:buClrTx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endParaRPr lang="en-US" dirty="0"/>
          </a:p>
          <a:p>
            <a:pPr marL="431800" indent="-315913">
              <a:buClrTx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US" dirty="0"/>
              <a:t>What are some things that might indicate if the economy is “healthy?”</a:t>
            </a:r>
          </a:p>
          <a:p>
            <a:pPr marL="431800" indent="-315913">
              <a:buSzPct val="45000"/>
              <a:buFont typeface="Wingdings" charset="0"/>
              <a:buChar char=""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US" dirty="0"/>
              <a:t>Employment </a:t>
            </a:r>
            <a:r>
              <a:rPr lang="en-US" dirty="0" smtClean="0"/>
              <a:t>rate is high (unemployment is low)</a:t>
            </a:r>
            <a:endParaRPr lang="en-US" dirty="0"/>
          </a:p>
          <a:p>
            <a:pPr marL="431800" indent="-315913">
              <a:buSzPct val="45000"/>
              <a:buFont typeface="Wingdings" charset="0"/>
              <a:buChar char=""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US" dirty="0"/>
              <a:t>Overall </a:t>
            </a:r>
            <a:r>
              <a:rPr lang="en-US" dirty="0" smtClean="0"/>
              <a:t>production (GDP) </a:t>
            </a:r>
            <a:r>
              <a:rPr lang="en-US" dirty="0" smtClean="0"/>
              <a:t>is increasing</a:t>
            </a:r>
            <a:endParaRPr lang="en-US" dirty="0"/>
          </a:p>
          <a:p>
            <a:pPr marL="431800" indent="-315913">
              <a:buSzPct val="45000"/>
              <a:buFont typeface="Wingdings" charset="0"/>
              <a:buChar char=""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US" dirty="0"/>
              <a:t>Average </a:t>
            </a:r>
            <a:r>
              <a:rPr lang="en-US" dirty="0" smtClean="0"/>
              <a:t>income is increasing</a:t>
            </a:r>
            <a:endParaRPr lang="en-US" dirty="0"/>
          </a:p>
          <a:p>
            <a:pPr marL="431800" indent="-315913">
              <a:buSzPct val="45000"/>
              <a:buFont typeface="Wingdings" charset="0"/>
              <a:buChar char=""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US" dirty="0"/>
              <a:t>Business </a:t>
            </a:r>
            <a:r>
              <a:rPr lang="en-US" dirty="0" smtClean="0"/>
              <a:t>profits are increasing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704850"/>
          </a:xfrm>
          <a:ln/>
        </p:spPr>
        <p:txBody>
          <a:bodyPr tIns="38880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Economic Downturns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28725"/>
            <a:ext cx="9070975" cy="4989513"/>
          </a:xfrm>
          <a:ln/>
        </p:spPr>
        <p:txBody>
          <a:bodyPr/>
          <a:lstStyle/>
          <a:p>
            <a:pPr indent="-33496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u="sng"/>
              <a:t>Recession</a:t>
            </a:r>
            <a:r>
              <a:rPr lang="en-US"/>
              <a:t>:  6 straight months of economic decline</a:t>
            </a:r>
          </a:p>
          <a:p>
            <a:pPr indent="-33496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u="sng"/>
              <a:t>Depression</a:t>
            </a:r>
            <a:r>
              <a:rPr lang="en-US"/>
              <a:t>:  2 straight years of economic decline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78075"/>
            <a:ext cx="7589838" cy="521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38880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The Great Recession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70975" cy="5160963"/>
          </a:xfrm>
          <a:ln/>
        </p:spPr>
        <p:txBody>
          <a:bodyPr/>
          <a:lstStyle/>
          <a:p>
            <a:pPr marL="423863" indent="-319088">
              <a:buSzPct val="45000"/>
              <a:buFont typeface="Wingdings" charset="0"/>
              <a:buChar char=""/>
              <a:tabLst>
                <a:tab pos="423863" algn="l"/>
                <a:tab pos="536575" algn="l"/>
                <a:tab pos="993775" algn="l"/>
                <a:tab pos="1450975" algn="l"/>
                <a:tab pos="1908175" algn="l"/>
                <a:tab pos="2365375" algn="l"/>
                <a:tab pos="2822575" algn="l"/>
                <a:tab pos="3279775" algn="l"/>
                <a:tab pos="3736975" algn="l"/>
                <a:tab pos="4194175" algn="l"/>
                <a:tab pos="4651375" algn="l"/>
                <a:tab pos="5108575" algn="l"/>
                <a:tab pos="5565775" algn="l"/>
                <a:tab pos="6022975" algn="l"/>
                <a:tab pos="6480175" algn="l"/>
                <a:tab pos="6937375" algn="l"/>
                <a:tab pos="7394575" algn="l"/>
                <a:tab pos="7851775" algn="l"/>
                <a:tab pos="8308975" algn="l"/>
                <a:tab pos="8766175" algn="l"/>
                <a:tab pos="9223375" algn="l"/>
              </a:tabLst>
            </a:pPr>
            <a:r>
              <a:rPr lang="en-US" dirty="0"/>
              <a:t>Economic downturn that started in </a:t>
            </a:r>
            <a:r>
              <a:rPr lang="en-US" dirty="0" smtClean="0"/>
              <a:t>2008</a:t>
            </a:r>
          </a:p>
          <a:p>
            <a:pPr marL="423863" indent="-319088">
              <a:buSzPct val="45000"/>
              <a:buFont typeface="Wingdings" charset="0"/>
              <a:buChar char=""/>
              <a:tabLst>
                <a:tab pos="423863" algn="l"/>
                <a:tab pos="536575" algn="l"/>
                <a:tab pos="993775" algn="l"/>
                <a:tab pos="1450975" algn="l"/>
                <a:tab pos="1908175" algn="l"/>
                <a:tab pos="2365375" algn="l"/>
                <a:tab pos="2822575" algn="l"/>
                <a:tab pos="3279775" algn="l"/>
                <a:tab pos="3736975" algn="l"/>
                <a:tab pos="4194175" algn="l"/>
                <a:tab pos="4651375" algn="l"/>
                <a:tab pos="5108575" algn="l"/>
                <a:tab pos="5565775" algn="l"/>
                <a:tab pos="6022975" algn="l"/>
                <a:tab pos="6480175" algn="l"/>
                <a:tab pos="6937375" algn="l"/>
                <a:tab pos="7394575" algn="l"/>
                <a:tab pos="7851775" algn="l"/>
                <a:tab pos="8308975" algn="l"/>
                <a:tab pos="8766175" algn="l"/>
                <a:tab pos="9223375" algn="l"/>
              </a:tabLst>
            </a:pPr>
            <a:r>
              <a:rPr lang="en-US" dirty="0" smtClean="0"/>
              <a:t>Mostly caused </a:t>
            </a:r>
            <a:r>
              <a:rPr lang="en-US" dirty="0"/>
              <a:t>by two things:</a:t>
            </a:r>
          </a:p>
          <a:p>
            <a:pPr marL="1477963" lvl="1" indent="-563563">
              <a:buFont typeface="Arial"/>
              <a:buChar char="•"/>
              <a:tabLst>
                <a:tab pos="423863" algn="l"/>
                <a:tab pos="536575" algn="l"/>
                <a:tab pos="993775" algn="l"/>
                <a:tab pos="1450975" algn="l"/>
                <a:tab pos="1908175" algn="l"/>
                <a:tab pos="2365375" algn="l"/>
                <a:tab pos="2822575" algn="l"/>
                <a:tab pos="3279775" algn="l"/>
                <a:tab pos="3736975" algn="l"/>
                <a:tab pos="4194175" algn="l"/>
                <a:tab pos="4651375" algn="l"/>
                <a:tab pos="5108575" algn="l"/>
                <a:tab pos="5565775" algn="l"/>
                <a:tab pos="6022975" algn="l"/>
                <a:tab pos="6480175" algn="l"/>
                <a:tab pos="6937375" algn="l"/>
                <a:tab pos="7394575" algn="l"/>
                <a:tab pos="7851775" algn="l"/>
                <a:tab pos="8308975" algn="l"/>
                <a:tab pos="8766175" algn="l"/>
                <a:tab pos="9223375" algn="l"/>
              </a:tabLst>
            </a:pPr>
            <a:r>
              <a:rPr lang="en-US" dirty="0" smtClean="0"/>
              <a:t>People </a:t>
            </a:r>
            <a:r>
              <a:rPr lang="en-US" dirty="0"/>
              <a:t>taking out loans that they could not re-pay for things like mortgages</a:t>
            </a:r>
          </a:p>
          <a:p>
            <a:pPr marL="1477963" lvl="1" indent="-563563">
              <a:buFont typeface="Arial"/>
              <a:buChar char="•"/>
              <a:tabLst>
                <a:tab pos="423863" algn="l"/>
                <a:tab pos="536575" algn="l"/>
                <a:tab pos="993775" algn="l"/>
                <a:tab pos="1450975" algn="l"/>
                <a:tab pos="1908175" algn="l"/>
                <a:tab pos="2365375" algn="l"/>
                <a:tab pos="2822575" algn="l"/>
                <a:tab pos="3279775" algn="l"/>
                <a:tab pos="3736975" algn="l"/>
                <a:tab pos="4194175" algn="l"/>
                <a:tab pos="4651375" algn="l"/>
                <a:tab pos="5108575" algn="l"/>
                <a:tab pos="5565775" algn="l"/>
                <a:tab pos="6022975" algn="l"/>
                <a:tab pos="6480175" algn="l"/>
                <a:tab pos="6937375" algn="l"/>
                <a:tab pos="7394575" algn="l"/>
                <a:tab pos="7851775" algn="l"/>
                <a:tab pos="8308975" algn="l"/>
                <a:tab pos="8766175" algn="l"/>
                <a:tab pos="9223375" algn="l"/>
              </a:tabLst>
            </a:pPr>
            <a:r>
              <a:rPr lang="en-US" dirty="0" smtClean="0"/>
              <a:t>Large </a:t>
            </a:r>
            <a:r>
              <a:rPr lang="en-US" dirty="0"/>
              <a:t>investment banks giving out loans that people could not re-pay</a:t>
            </a:r>
          </a:p>
          <a:p>
            <a:pPr marL="561975" indent="-457200">
              <a:buClrTx/>
              <a:buSzTx/>
              <a:buFont typeface="Arial"/>
              <a:buChar char="•"/>
              <a:tabLst>
                <a:tab pos="423863" algn="l"/>
                <a:tab pos="536575" algn="l"/>
                <a:tab pos="993775" algn="l"/>
                <a:tab pos="1450975" algn="l"/>
                <a:tab pos="1908175" algn="l"/>
                <a:tab pos="2365375" algn="l"/>
                <a:tab pos="2822575" algn="l"/>
                <a:tab pos="3279775" algn="l"/>
                <a:tab pos="3736975" algn="l"/>
                <a:tab pos="4194175" algn="l"/>
                <a:tab pos="4651375" algn="l"/>
                <a:tab pos="5108575" algn="l"/>
                <a:tab pos="5565775" algn="l"/>
                <a:tab pos="6022975" algn="l"/>
                <a:tab pos="6480175" algn="l"/>
                <a:tab pos="6937375" algn="l"/>
                <a:tab pos="7394575" algn="l"/>
                <a:tab pos="7851775" algn="l"/>
                <a:tab pos="8308975" algn="l"/>
                <a:tab pos="8766175" algn="l"/>
                <a:tab pos="9223375" algn="l"/>
              </a:tabLst>
            </a:pPr>
            <a:r>
              <a:rPr lang="en-US" dirty="0">
                <a:cs typeface="Arial" charset="0"/>
              </a:rPr>
              <a:t>This recession affected many countries, not just </a:t>
            </a:r>
            <a:r>
              <a:rPr lang="en-US" dirty="0"/>
              <a:t>the U.S.</a:t>
            </a:r>
          </a:p>
          <a:p>
            <a:pPr marL="561975" indent="-457200">
              <a:buClrTx/>
              <a:buSzTx/>
              <a:buFont typeface="Arial"/>
              <a:buChar char="•"/>
              <a:tabLst>
                <a:tab pos="423863" algn="l"/>
                <a:tab pos="536575" algn="l"/>
                <a:tab pos="993775" algn="l"/>
                <a:tab pos="1450975" algn="l"/>
                <a:tab pos="1908175" algn="l"/>
                <a:tab pos="2365375" algn="l"/>
                <a:tab pos="2822575" algn="l"/>
                <a:tab pos="3279775" algn="l"/>
                <a:tab pos="3736975" algn="l"/>
                <a:tab pos="4194175" algn="l"/>
                <a:tab pos="4651375" algn="l"/>
                <a:tab pos="5108575" algn="l"/>
                <a:tab pos="5565775" algn="l"/>
                <a:tab pos="6022975" algn="l"/>
                <a:tab pos="6480175" algn="l"/>
                <a:tab pos="6937375" algn="l"/>
                <a:tab pos="7394575" algn="l"/>
                <a:tab pos="7851775" algn="l"/>
                <a:tab pos="8308975" algn="l"/>
                <a:tab pos="8766175" algn="l"/>
                <a:tab pos="9223375" algn="l"/>
              </a:tabLst>
            </a:pPr>
            <a:r>
              <a:rPr lang="en-US" dirty="0">
                <a:cs typeface="Arial" charset="0"/>
              </a:rPr>
              <a:t>It led to a large increase in unemployment during </a:t>
            </a:r>
            <a:r>
              <a:rPr lang="en-US" dirty="0"/>
              <a:t>2008 and 2009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64625" cy="1255713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The Recovery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64625" cy="4983163"/>
          </a:xfrm>
          <a:ln/>
        </p:spPr>
        <p:txBody>
          <a:bodyPr/>
          <a:lstStyle/>
          <a:p>
            <a:pPr indent="-339725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/>
              <a:t>The recession technically ended in 2009</a:t>
            </a:r>
          </a:p>
          <a:p>
            <a:pPr marL="1482725" lvl="1" indent="-568325">
              <a:buSzPct val="45000"/>
              <a:buFont typeface="StarSymbol" charset="0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/>
              <a:t>Unemployment rates have slowly gone back down, </a:t>
            </a:r>
            <a:r>
              <a:rPr lang="en-US" dirty="0" smtClean="0"/>
              <a:t>near </a:t>
            </a:r>
            <a:r>
              <a:rPr lang="en-US" dirty="0"/>
              <a:t>to where they were in 2007</a:t>
            </a:r>
          </a:p>
          <a:p>
            <a:pPr marL="1482725" lvl="1" indent="-568325">
              <a:buSzPct val="45000"/>
              <a:buFont typeface="StarSymbol" charset="0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/>
              <a:t>National GDP increased slowly but steadily</a:t>
            </a:r>
          </a:p>
          <a:p>
            <a:pPr indent="-339725">
              <a:buClrTx/>
              <a:buSzPct val="45000"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dirty="0"/>
          </a:p>
          <a:p>
            <a:pPr indent="-339725">
              <a:buClrTx/>
              <a:buSzPct val="45000"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/>
              <a:t>So why doesn't it </a:t>
            </a:r>
            <a:r>
              <a:rPr lang="en-US" i="1" dirty="0"/>
              <a:t>feel</a:t>
            </a:r>
            <a:r>
              <a:rPr lang="en-US" dirty="0"/>
              <a:t> like our economy is healthy?</a:t>
            </a:r>
          </a:p>
          <a:p>
            <a:pPr indent="-339725">
              <a:buClrTx/>
              <a:buSzPct val="45000"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/>
              <a:t>Has the recovery from the recession benefitted everyone?  Or just some?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9066213" cy="12573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A recovery, for some...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5125" y="1096963"/>
            <a:ext cx="9509125" cy="6188075"/>
          </a:xfrm>
          <a:ln/>
        </p:spPr>
        <p:txBody>
          <a:bodyPr/>
          <a:lstStyle/>
          <a:p>
            <a:pPr indent="-341313">
              <a:buSzPct val="45000"/>
              <a:buFont typeface="StarSymbol" charset="0"/>
              <a:buChar char="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  <a:tab pos="9410700" algn="l"/>
              </a:tabLst>
            </a:pPr>
            <a:r>
              <a:rPr lang="en-US" sz="2800"/>
              <a:t>  </a:t>
            </a:r>
            <a:r>
              <a:rPr lang="en-US"/>
              <a:t>According to a recent study, 95% of the gains made during the recovery since 2009 have gone to the richest 1% of Americans.     </a:t>
            </a:r>
            <a:r>
              <a:rPr lang="en-US" sz="1800"/>
              <a:t>(Source:  Emmanuel Saez, 2013)</a:t>
            </a:r>
          </a:p>
          <a:p>
            <a:pPr indent="-341313">
              <a:buSzPct val="45000"/>
              <a:buFont typeface="StarSymbol" charset="0"/>
              <a:buChar char="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  <a:tab pos="9410700" algn="l"/>
              </a:tabLst>
            </a:pPr>
            <a:r>
              <a:rPr lang="en-US"/>
              <a:t>  Meanwhile, the other 99% of Americans have seen their incomes increase less than half of a percent (0.4%) during the recovery.</a:t>
            </a:r>
          </a:p>
          <a:p>
            <a:pPr indent="-341313">
              <a:buSzPct val="45000"/>
              <a:buFont typeface="StarSymbol" charset="0"/>
              <a:buChar char="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  <a:tab pos="9410700" algn="l"/>
              </a:tabLst>
            </a:pPr>
            <a:r>
              <a:rPr lang="en-US"/>
              <a:t>  In other words, the Recession is officially over, but most peoples' economic situation has not improved</a:t>
            </a:r>
          </a:p>
          <a:p>
            <a:pPr indent="-341313">
              <a:buSzPct val="45000"/>
              <a:buFont typeface="StarSymbol" charset="0"/>
              <a:buChar char="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  <a:tab pos="9410700" algn="l"/>
              </a:tabLst>
            </a:pPr>
            <a:r>
              <a:rPr lang="en-US"/>
              <a:t>  RESULT: </a:t>
            </a:r>
            <a:r>
              <a:rPr lang="en-US">
                <a:cs typeface="Arial" charset="0"/>
              </a:rPr>
              <a:t>Our economic inequality, which has been increasing for several decades, was made worse by the Great Recession.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Inequality: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When wealth is not spread evenly among the public.</a:t>
            </a:r>
          </a:p>
          <a:p>
            <a:endParaRPr lang="en-US" b="1" dirty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This is a basic fact among all countries, even ones that claim to be totally equal (like Communist countries.)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But how unequal are we in the U.S.?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And is it a problem?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290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07" y="296862"/>
            <a:ext cx="8944610" cy="6965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0561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2" y="0"/>
            <a:ext cx="9066212" cy="887412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/>
              <a:t>Pie chart video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66212" cy="5165725"/>
          </a:xfrm>
          <a:ln/>
        </p:spPr>
        <p:txBody>
          <a:bodyPr/>
          <a:lstStyle/>
          <a:p>
            <a:pPr indent="-34131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>
                <a:hlinkClick r:id="rId3"/>
              </a:rPr>
              <a:t>https://youtu.be/YnQwTS-</a:t>
            </a:r>
            <a:r>
              <a:rPr lang="en-US" dirty="0" smtClean="0">
                <a:hlinkClick r:id="rId3"/>
              </a:rPr>
              <a:t>K6jI</a:t>
            </a:r>
            <a:endParaRPr lang="en-US" dirty="0" smtClean="0"/>
          </a:p>
          <a:p>
            <a:pPr indent="-34131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dirty="0" smtClean="0"/>
          </a:p>
          <a:p>
            <a:pPr indent="-34131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 smtClean="0"/>
              <a:t>(also embedded </a:t>
            </a:r>
            <a:r>
              <a:rPr lang="en-US" dirty="0"/>
              <a:t>on </a:t>
            </a:r>
            <a:r>
              <a:rPr lang="en-US" dirty="0" err="1"/>
              <a:t>wikispace</a:t>
            </a:r>
            <a:r>
              <a:rPr lang="en-US" dirty="0" smtClean="0"/>
              <a:t>)</a:t>
            </a:r>
          </a:p>
          <a:p>
            <a:pPr indent="-34131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dirty="0"/>
          </a:p>
          <a:p>
            <a:pPr indent="-34131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9713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44413</TotalTime>
  <Words>569</Words>
  <Application>Microsoft Macintosh PowerPoint</Application>
  <PresentationFormat>Custom</PresentationFormat>
  <Paragraphs>64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The Economy Today</vt:lpstr>
      <vt:lpstr>Economy</vt:lpstr>
      <vt:lpstr>Economic Downturns</vt:lpstr>
      <vt:lpstr>The Great Recession</vt:lpstr>
      <vt:lpstr>The Recovery</vt:lpstr>
      <vt:lpstr>A recovery, for some...</vt:lpstr>
      <vt:lpstr>Economic Inequality:</vt:lpstr>
      <vt:lpstr>PowerPoint Presentation</vt:lpstr>
      <vt:lpstr>Pie chart video</vt:lpstr>
      <vt:lpstr>Inequality around the world:  Gini Coefficient is a way to measure income inequality.   A higher Gini number means the country is more unequal</vt:lpstr>
      <vt:lpstr>So what is the solution?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Economy Today</dc:title>
  <cp:lastModifiedBy>Dom Lambek</cp:lastModifiedBy>
  <cp:revision>13</cp:revision>
  <cp:lastPrinted>2015-10-29T19:31:54Z</cp:lastPrinted>
  <dcterms:created xsi:type="dcterms:W3CDTF">2011-11-10T11:53:45Z</dcterms:created>
  <dcterms:modified xsi:type="dcterms:W3CDTF">2015-11-03T15:20:15Z</dcterms:modified>
</cp:coreProperties>
</file>